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Poppins Thin" charset="1" panose="00000300000000000000"/>
      <p:regular r:id="rId14"/>
    </p:embeddedFont>
    <p:embeddedFont>
      <p:font typeface="Poppins Thin Italics" charset="1" panose="00000300000000000000"/>
      <p:regular r:id="rId15"/>
    </p:embeddedFont>
    <p:embeddedFont>
      <p:font typeface="Poppins Extra-Light" charset="1" panose="00000300000000000000"/>
      <p:regular r:id="rId16"/>
    </p:embeddedFont>
    <p:embeddedFont>
      <p:font typeface="Poppins Extra-Light Italics" charset="1" panose="00000300000000000000"/>
      <p:regular r:id="rId17"/>
    </p:embeddedFont>
    <p:embeddedFont>
      <p:font typeface="Poppins Light" charset="1" panose="00000400000000000000"/>
      <p:regular r:id="rId18"/>
    </p:embeddedFont>
    <p:embeddedFont>
      <p:font typeface="Poppins Light Italics" charset="1" panose="00000400000000000000"/>
      <p:regular r:id="rId19"/>
    </p:embeddedFont>
    <p:embeddedFont>
      <p:font typeface="Poppins Medium" charset="1" panose="00000600000000000000"/>
      <p:regular r:id="rId20"/>
    </p:embeddedFont>
    <p:embeddedFont>
      <p:font typeface="Poppins Medium Italics" charset="1" panose="00000600000000000000"/>
      <p:regular r:id="rId21"/>
    </p:embeddedFont>
    <p:embeddedFont>
      <p:font typeface="Poppins Semi-Bold" charset="1" panose="00000700000000000000"/>
      <p:regular r:id="rId22"/>
    </p:embeddedFont>
    <p:embeddedFont>
      <p:font typeface="Poppins Semi-Bold Italics" charset="1" panose="00000700000000000000"/>
      <p:regular r:id="rId23"/>
    </p:embeddedFont>
    <p:embeddedFont>
      <p:font typeface="Poppins Ultra-Bold" charset="1" panose="00000900000000000000"/>
      <p:regular r:id="rId24"/>
    </p:embeddedFont>
    <p:embeddedFont>
      <p:font typeface="Poppins Ultra-Bold Italics" charset="1" panose="00000900000000000000"/>
      <p:regular r:id="rId25"/>
    </p:embeddedFont>
    <p:embeddedFont>
      <p:font typeface="Poppins Heavy" charset="1" panose="00000A00000000000000"/>
      <p:regular r:id="rId26"/>
    </p:embeddedFont>
    <p:embeddedFont>
      <p:font typeface="Poppins Heavy Italics" charset="1" panose="00000A00000000000000"/>
      <p:regular r:id="rId27"/>
    </p:embeddedFont>
    <p:embeddedFont>
      <p:font typeface="Saira Condensed" charset="1" panose="00000506000000000000"/>
      <p:regular r:id="rId28"/>
    </p:embeddedFont>
    <p:embeddedFont>
      <p:font typeface="Saira Condensed Bold" charset="1" panose="00000806000000000000"/>
      <p:regular r:id="rId29"/>
    </p:embeddedFont>
    <p:embeddedFont>
      <p:font typeface="Saira Condensed Thin" charset="1" panose="00000306000000000000"/>
      <p:regular r:id="rId30"/>
    </p:embeddedFont>
    <p:embeddedFont>
      <p:font typeface="Saira Condensed Medium" charset="1" panose="00000606000000000000"/>
      <p:regular r:id="rId31"/>
    </p:embeddedFont>
    <p:embeddedFont>
      <p:font typeface="Saira Condensed Ultra-Bold" charset="1" panose="00000906000000000000"/>
      <p:regular r:id="rId32"/>
    </p:embeddedFont>
    <p:embeddedFont>
      <p:font typeface="Saira Condensed Heavy" charset="1" panose="00000A06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png>
</file>

<file path=ppt/media/image14.svg>
</file>

<file path=ppt/media/image15.jpeg>
</file>

<file path=ppt/media/image16.jpeg>
</file>

<file path=ppt/media/image2.png>
</file>

<file path=ppt/media/image3.png>
</file>

<file path=ppt/media/image4.svg>
</file>

<file path=ppt/media/image5.png>
</file>

<file path=ppt/media/image6.png>
</file>

<file path=ppt/media/image7.sv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5.png" Type="http://schemas.openxmlformats.org/officeDocument/2006/relationships/image"/><Relationship Id="rId7" Target="https://www.malwarebytes.com/cryptocurrency"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jpe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jpe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https://www.malwarebytes.com/exploits" TargetMode="External" Type="http://schemas.openxmlformats.org/officeDocument/2006/relationships/hyperlink"/><Relationship Id="rId9"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jpeg" Type="http://schemas.openxmlformats.org/officeDocument/2006/relationships/image"/><Relationship Id="rId7" Target="../media/image5.png" Type="http://schemas.openxmlformats.org/officeDocument/2006/relationships/image"/><Relationship Id="rId8" Target="https://www.malwarebytes.com/blog/cybercrime/2018/02/state-malicious-cryptomining/" TargetMode="External" Type="http://schemas.openxmlformats.org/officeDocument/2006/relationships/hyperlink"/><Relationship Id="rId9" Target="https://fortune.com/crypto/2017/10/23/bitcoin-monero-cryptocurrency-mining-security-threat/"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jpe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true" flipV="true" rot="0">
            <a:off x="-3021507" y="-1474225"/>
            <a:ext cx="6994113" cy="8229600"/>
          </a:xfrm>
          <a:custGeom>
            <a:avLst/>
            <a:gdLst/>
            <a:ahLst/>
            <a:cxnLst/>
            <a:rect r="r" b="b" t="t" l="l"/>
            <a:pathLst>
              <a:path h="8229600" w="6994113">
                <a:moveTo>
                  <a:pt x="6994113" y="8229600"/>
                </a:moveTo>
                <a:lnTo>
                  <a:pt x="0" y="8229600"/>
                </a:lnTo>
                <a:lnTo>
                  <a:pt x="0" y="0"/>
                </a:lnTo>
                <a:lnTo>
                  <a:pt x="6994113" y="0"/>
                </a:lnTo>
                <a:lnTo>
                  <a:pt x="6994113" y="8229600"/>
                </a:lnTo>
                <a:close/>
              </a:path>
            </a:pathLst>
          </a:custGeom>
          <a:blipFill>
            <a:blip r:embed="rId3"/>
            <a:stretch>
              <a:fillRect l="0" t="0" r="0" b="0"/>
            </a:stretch>
          </a:blipFill>
        </p:spPr>
      </p:sp>
      <p:sp>
        <p:nvSpPr>
          <p:cNvPr name="Freeform 4" id="4"/>
          <p:cNvSpPr/>
          <p:nvPr/>
        </p:nvSpPr>
        <p:spPr>
          <a:xfrm flipH="false" flipV="false" rot="0">
            <a:off x="14934519" y="3562860"/>
            <a:ext cx="6994113" cy="8229600"/>
          </a:xfrm>
          <a:custGeom>
            <a:avLst/>
            <a:gdLst/>
            <a:ahLst/>
            <a:cxnLst/>
            <a:rect r="r" b="b" t="t" l="l"/>
            <a:pathLst>
              <a:path h="8229600" w="6994113">
                <a:moveTo>
                  <a:pt x="0" y="0"/>
                </a:moveTo>
                <a:lnTo>
                  <a:pt x="6994113" y="0"/>
                </a:lnTo>
                <a:lnTo>
                  <a:pt x="699411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5976852" y="1976352"/>
            <a:ext cx="6334297" cy="6334297"/>
          </a:xfrm>
          <a:custGeom>
            <a:avLst/>
            <a:gdLst/>
            <a:ahLst/>
            <a:cxnLst/>
            <a:rect r="r" b="b" t="t" l="l"/>
            <a:pathLst>
              <a:path h="6334297" w="6334297">
                <a:moveTo>
                  <a:pt x="0" y="0"/>
                </a:moveTo>
                <a:lnTo>
                  <a:pt x="6334296" y="0"/>
                </a:lnTo>
                <a:lnTo>
                  <a:pt x="6334296" y="6334296"/>
                </a:lnTo>
                <a:lnTo>
                  <a:pt x="0" y="6334296"/>
                </a:lnTo>
                <a:lnTo>
                  <a:pt x="0" y="0"/>
                </a:lnTo>
                <a:close/>
              </a:path>
            </a:pathLst>
          </a:custGeom>
          <a:blipFill>
            <a:blip r:embed="rId4">
              <a:alphaModFix amt="59000"/>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480575" y="63108"/>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6"/>
            <a:stretch>
              <a:fillRect l="0" t="0" r="0" b="0"/>
            </a:stretch>
          </a:blipFill>
        </p:spPr>
      </p:sp>
      <p:sp>
        <p:nvSpPr>
          <p:cNvPr name="TextBox 7" id="7"/>
          <p:cNvSpPr txBox="true"/>
          <p:nvPr/>
        </p:nvSpPr>
        <p:spPr>
          <a:xfrm rot="0">
            <a:off x="3972606" y="3745229"/>
            <a:ext cx="10342787" cy="3234691"/>
          </a:xfrm>
          <a:prstGeom prst="rect">
            <a:avLst/>
          </a:prstGeom>
        </p:spPr>
        <p:txBody>
          <a:bodyPr anchor="t" rtlCol="false" tIns="0" lIns="0" bIns="0" rIns="0">
            <a:spAutoFit/>
          </a:bodyPr>
          <a:lstStyle/>
          <a:p>
            <a:pPr algn="ctr">
              <a:lnSpc>
                <a:spcPts val="12180"/>
              </a:lnSpc>
            </a:pPr>
            <a:r>
              <a:rPr lang="en-US" sz="14000">
                <a:solidFill>
                  <a:srgbClr val="FFFFFF"/>
                </a:solidFill>
                <a:latin typeface="Saira Condensed Bold"/>
              </a:rPr>
              <a:t>CRYPTO JACKING</a:t>
            </a:r>
          </a:p>
        </p:txBody>
      </p:sp>
      <p:sp>
        <p:nvSpPr>
          <p:cNvPr name="TextBox 8" id="8"/>
          <p:cNvSpPr txBox="true"/>
          <p:nvPr/>
        </p:nvSpPr>
        <p:spPr>
          <a:xfrm rot="0">
            <a:off x="16828307" y="484087"/>
            <a:ext cx="430993" cy="2406649"/>
          </a:xfrm>
          <a:prstGeom prst="rect">
            <a:avLst/>
          </a:prstGeom>
        </p:spPr>
        <p:txBody>
          <a:bodyPr anchor="t" rtlCol="false" tIns="0" lIns="0" bIns="0" rIns="0">
            <a:spAutoFit/>
          </a:bodyPr>
          <a:lstStyle/>
          <a:p>
            <a:pPr algn="ctr">
              <a:lnSpc>
                <a:spcPts val="19600"/>
              </a:lnSpc>
            </a:pPr>
            <a:r>
              <a:rPr lang="en-US" sz="14000">
                <a:solidFill>
                  <a:srgbClr val="FFFFFF"/>
                </a:solidFill>
                <a:latin typeface="Saira Condensed Medium"/>
              </a:rPr>
              <a:t>1</a:t>
            </a:r>
          </a:p>
        </p:txBody>
      </p:sp>
      <p:sp>
        <p:nvSpPr>
          <p:cNvPr name="TextBox 9" id="9"/>
          <p:cNvSpPr txBox="true"/>
          <p:nvPr/>
        </p:nvSpPr>
        <p:spPr>
          <a:xfrm rot="0">
            <a:off x="4589956" y="8661400"/>
            <a:ext cx="9108088" cy="879475"/>
          </a:xfrm>
          <a:prstGeom prst="rect">
            <a:avLst/>
          </a:prstGeom>
        </p:spPr>
        <p:txBody>
          <a:bodyPr anchor="t" rtlCol="false" tIns="0" lIns="0" bIns="0" rIns="0">
            <a:spAutoFit/>
          </a:bodyPr>
          <a:lstStyle/>
          <a:p>
            <a:pPr algn="ctr">
              <a:lnSpc>
                <a:spcPts val="3499"/>
              </a:lnSpc>
            </a:pPr>
            <a:r>
              <a:rPr lang="en-US" sz="2499">
                <a:solidFill>
                  <a:srgbClr val="FFFFFF"/>
                </a:solidFill>
                <a:latin typeface="Poppins Medium"/>
              </a:rPr>
              <a:t>CYBER CRIME CRYPTO JACKING,TEKNIK,DAN CARA MENGHINDARINYA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true" rot="1157493">
            <a:off x="4090202" y="3729410"/>
            <a:ext cx="8948947" cy="4396170"/>
          </a:xfrm>
          <a:custGeom>
            <a:avLst/>
            <a:gdLst/>
            <a:ahLst/>
            <a:cxnLst/>
            <a:rect r="r" b="b" t="t" l="l"/>
            <a:pathLst>
              <a:path h="4396170" w="8948947">
                <a:moveTo>
                  <a:pt x="0" y="4396170"/>
                </a:moveTo>
                <a:lnTo>
                  <a:pt x="8948947" y="4396170"/>
                </a:lnTo>
                <a:lnTo>
                  <a:pt x="8948947" y="0"/>
                </a:lnTo>
                <a:lnTo>
                  <a:pt x="0" y="0"/>
                </a:lnTo>
                <a:lnTo>
                  <a:pt x="0" y="439617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1161" y="3262405"/>
            <a:ext cx="7373515" cy="3762190"/>
          </a:xfrm>
          <a:custGeom>
            <a:avLst/>
            <a:gdLst/>
            <a:ahLst/>
            <a:cxnLst/>
            <a:rect r="r" b="b" t="t" l="l"/>
            <a:pathLst>
              <a:path h="3762190" w="7373515">
                <a:moveTo>
                  <a:pt x="0" y="0"/>
                </a:moveTo>
                <a:lnTo>
                  <a:pt x="7373515" y="0"/>
                </a:lnTo>
                <a:lnTo>
                  <a:pt x="7373515" y="3762190"/>
                </a:lnTo>
                <a:lnTo>
                  <a:pt x="0" y="3762190"/>
                </a:lnTo>
                <a:lnTo>
                  <a:pt x="0" y="0"/>
                </a:lnTo>
                <a:close/>
              </a:path>
            </a:pathLst>
          </a:custGeom>
          <a:blipFill>
            <a:blip r:embed="rId5"/>
            <a:stretch>
              <a:fillRect l="0" t="0" r="0" b="0"/>
            </a:stretch>
          </a:blipFill>
        </p:spPr>
      </p:sp>
      <p:sp>
        <p:nvSpPr>
          <p:cNvPr name="Freeform 5" id="5"/>
          <p:cNvSpPr/>
          <p:nvPr/>
        </p:nvSpPr>
        <p:spPr>
          <a:xfrm flipH="false" flipV="false" rot="0">
            <a:off x="353383" y="-564082"/>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6"/>
            <a:stretch>
              <a:fillRect l="0" t="0" r="0" b="0"/>
            </a:stretch>
          </a:blipFill>
        </p:spPr>
      </p:sp>
      <p:sp>
        <p:nvSpPr>
          <p:cNvPr name="TextBox 6" id="6"/>
          <p:cNvSpPr txBox="true"/>
          <p:nvPr/>
        </p:nvSpPr>
        <p:spPr>
          <a:xfrm rot="0">
            <a:off x="8564676" y="3651249"/>
            <a:ext cx="8694624" cy="1375410"/>
          </a:xfrm>
          <a:prstGeom prst="rect">
            <a:avLst/>
          </a:prstGeom>
        </p:spPr>
        <p:txBody>
          <a:bodyPr anchor="t" rtlCol="false" tIns="0" lIns="0" bIns="0" rIns="0">
            <a:spAutoFit/>
          </a:bodyPr>
          <a:lstStyle/>
          <a:p>
            <a:pPr algn="r">
              <a:lnSpc>
                <a:spcPts val="5220"/>
              </a:lnSpc>
            </a:pPr>
            <a:r>
              <a:rPr lang="en-US" sz="6000">
                <a:solidFill>
                  <a:srgbClr val="FFFFFF"/>
                </a:solidFill>
                <a:latin typeface="Saira Condensed Bold"/>
              </a:rPr>
              <a:t>PENGERTIAN </a:t>
            </a:r>
          </a:p>
          <a:p>
            <a:pPr algn="r">
              <a:lnSpc>
                <a:spcPts val="5220"/>
              </a:lnSpc>
            </a:pPr>
            <a:r>
              <a:rPr lang="en-US" sz="6000">
                <a:solidFill>
                  <a:srgbClr val="FFFFFF"/>
                </a:solidFill>
                <a:latin typeface="Saira Condensed Bold"/>
              </a:rPr>
              <a:t>CRYPTOJACKING</a:t>
            </a:r>
          </a:p>
        </p:txBody>
      </p:sp>
      <p:sp>
        <p:nvSpPr>
          <p:cNvPr name="TextBox 7" id="7"/>
          <p:cNvSpPr txBox="true"/>
          <p:nvPr/>
        </p:nvSpPr>
        <p:spPr>
          <a:xfrm rot="0">
            <a:off x="1028700" y="7480300"/>
            <a:ext cx="7740447" cy="1778000"/>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Cryptojacking (juga disebut penambangan kripto berbahaya) adalah ancaman daring yang bersembunyi di komputer atau perangkat seluler dan menggunakan sumber daya mesin untuk “menambang” bentuk mata uang daring yang dikenal sebagai  </a:t>
            </a:r>
            <a:r>
              <a:rPr lang="en-US" sz="2000" u="sng">
                <a:solidFill>
                  <a:srgbClr val="FFFFFF"/>
                </a:solidFill>
                <a:latin typeface="Poppins Medium"/>
                <a:hlinkClick r:id="rId7" tooltip="https://www.malwarebytes.com/cryptocurrency"/>
              </a:rPr>
              <a:t>mata uang kripto</a:t>
            </a:r>
            <a:r>
              <a:rPr lang="en-US" sz="2000">
                <a:solidFill>
                  <a:srgbClr val="FFFFFF"/>
                </a:solidFill>
                <a:latin typeface="Poppins Medium"/>
              </a:rPr>
              <a:t> .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774759">
            <a:off x="-2395655" y="2093912"/>
            <a:ext cx="8948947" cy="4396170"/>
          </a:xfrm>
          <a:custGeom>
            <a:avLst/>
            <a:gdLst/>
            <a:ahLst/>
            <a:cxnLst/>
            <a:rect r="r" b="b" t="t" l="l"/>
            <a:pathLst>
              <a:path h="4396170" w="8948947">
                <a:moveTo>
                  <a:pt x="0" y="0"/>
                </a:moveTo>
                <a:lnTo>
                  <a:pt x="8948947" y="0"/>
                </a:lnTo>
                <a:lnTo>
                  <a:pt x="8948947" y="4396170"/>
                </a:lnTo>
                <a:lnTo>
                  <a:pt x="0" y="4396170"/>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710349" y="6881840"/>
            <a:ext cx="4278681" cy="2702714"/>
            <a:chOff x="0" y="0"/>
            <a:chExt cx="1126895" cy="711826"/>
          </a:xfrm>
        </p:grpSpPr>
        <p:sp>
          <p:nvSpPr>
            <p:cNvPr name="Freeform 5" id="5"/>
            <p:cNvSpPr/>
            <p:nvPr/>
          </p:nvSpPr>
          <p:spPr>
            <a:xfrm flipH="false" flipV="false" rot="0">
              <a:off x="0" y="0"/>
              <a:ext cx="1126895" cy="711826"/>
            </a:xfrm>
            <a:custGeom>
              <a:avLst/>
              <a:gdLst/>
              <a:ahLst/>
              <a:cxnLst/>
              <a:rect r="r" b="b" t="t" l="l"/>
              <a:pathLst>
                <a:path h="711826" w="1126895">
                  <a:moveTo>
                    <a:pt x="0" y="0"/>
                  </a:moveTo>
                  <a:lnTo>
                    <a:pt x="1126895" y="0"/>
                  </a:lnTo>
                  <a:lnTo>
                    <a:pt x="1126895" y="711826"/>
                  </a:lnTo>
                  <a:lnTo>
                    <a:pt x="0" y="711826"/>
                  </a:lnTo>
                  <a:close/>
                </a:path>
              </a:pathLst>
            </a:custGeom>
            <a:solidFill>
              <a:srgbClr val="FFFFFF"/>
            </a:solidFill>
          </p:spPr>
        </p:sp>
        <p:sp>
          <p:nvSpPr>
            <p:cNvPr name="TextBox 6" id="6"/>
            <p:cNvSpPr txBox="true"/>
            <p:nvPr/>
          </p:nvSpPr>
          <p:spPr>
            <a:xfrm>
              <a:off x="0" y="-66675"/>
              <a:ext cx="1126895" cy="778501"/>
            </a:xfrm>
            <a:prstGeom prst="rect">
              <a:avLst/>
            </a:prstGeom>
          </p:spPr>
          <p:txBody>
            <a:bodyPr anchor="ctr" rtlCol="false" tIns="50800" lIns="50800" bIns="50800" rIns="50800"/>
            <a:lstStyle/>
            <a:p>
              <a:pPr algn="ctr">
                <a:lnSpc>
                  <a:spcPts val="3499"/>
                </a:lnSpc>
              </a:pPr>
            </a:p>
          </p:txBody>
        </p:sp>
      </p:grpSp>
      <p:grpSp>
        <p:nvGrpSpPr>
          <p:cNvPr name="Group 7" id="7"/>
          <p:cNvGrpSpPr/>
          <p:nvPr/>
        </p:nvGrpSpPr>
        <p:grpSpPr>
          <a:xfrm rot="0">
            <a:off x="1028700" y="3790703"/>
            <a:ext cx="4278681" cy="3091137"/>
            <a:chOff x="0" y="0"/>
            <a:chExt cx="1126895" cy="814127"/>
          </a:xfrm>
        </p:grpSpPr>
        <p:sp>
          <p:nvSpPr>
            <p:cNvPr name="Freeform 8" id="8"/>
            <p:cNvSpPr/>
            <p:nvPr/>
          </p:nvSpPr>
          <p:spPr>
            <a:xfrm flipH="false" flipV="false" rot="0">
              <a:off x="0" y="0"/>
              <a:ext cx="1126895" cy="814127"/>
            </a:xfrm>
            <a:custGeom>
              <a:avLst/>
              <a:gdLst/>
              <a:ahLst/>
              <a:cxnLst/>
              <a:rect r="r" b="b" t="t" l="l"/>
              <a:pathLst>
                <a:path h="814127" w="1126895">
                  <a:moveTo>
                    <a:pt x="0" y="0"/>
                  </a:moveTo>
                  <a:lnTo>
                    <a:pt x="1126895" y="0"/>
                  </a:lnTo>
                  <a:lnTo>
                    <a:pt x="1126895" y="814127"/>
                  </a:lnTo>
                  <a:lnTo>
                    <a:pt x="0" y="814127"/>
                  </a:lnTo>
                  <a:close/>
                </a:path>
              </a:pathLst>
            </a:custGeom>
            <a:solidFill>
              <a:srgbClr val="FFFFFF"/>
            </a:solidFill>
          </p:spPr>
        </p:sp>
        <p:sp>
          <p:nvSpPr>
            <p:cNvPr name="TextBox 9" id="9"/>
            <p:cNvSpPr txBox="true"/>
            <p:nvPr/>
          </p:nvSpPr>
          <p:spPr>
            <a:xfrm>
              <a:off x="0" y="-66675"/>
              <a:ext cx="1126895" cy="880802"/>
            </a:xfrm>
            <a:prstGeom prst="rect">
              <a:avLst/>
            </a:prstGeom>
          </p:spPr>
          <p:txBody>
            <a:bodyPr anchor="ctr" rtlCol="false" tIns="50800" lIns="50800" bIns="50800" rIns="50800"/>
            <a:lstStyle/>
            <a:p>
              <a:pPr algn="ctr">
                <a:lnSpc>
                  <a:spcPts val="3499"/>
                </a:lnSpc>
              </a:pPr>
            </a:p>
          </p:txBody>
        </p:sp>
      </p:grpSp>
      <p:grpSp>
        <p:nvGrpSpPr>
          <p:cNvPr name="Group 10" id="10"/>
          <p:cNvGrpSpPr/>
          <p:nvPr/>
        </p:nvGrpSpPr>
        <p:grpSpPr>
          <a:xfrm rot="0">
            <a:off x="1028700" y="4092328"/>
            <a:ext cx="3960330" cy="5140994"/>
            <a:chOff x="0" y="0"/>
            <a:chExt cx="5280440" cy="6854659"/>
          </a:xfrm>
        </p:grpSpPr>
        <p:pic>
          <p:nvPicPr>
            <p:cNvPr name="Picture 11" id="11"/>
            <p:cNvPicPr>
              <a:picLocks noChangeAspect="true"/>
            </p:cNvPicPr>
            <p:nvPr/>
          </p:nvPicPr>
          <p:blipFill>
            <a:blip r:embed="rId5"/>
            <a:srcRect l="0" t="0" r="22451" b="32930"/>
            <a:stretch>
              <a:fillRect/>
            </a:stretch>
          </p:blipFill>
          <p:spPr>
            <a:xfrm flipH="false" flipV="false">
              <a:off x="0" y="0"/>
              <a:ext cx="5280440" cy="6854659"/>
            </a:xfrm>
            <a:prstGeom prst="rect">
              <a:avLst/>
            </a:prstGeom>
          </p:spPr>
        </p:pic>
      </p:grpSp>
      <p:sp>
        <p:nvSpPr>
          <p:cNvPr name="Freeform 12" id="12"/>
          <p:cNvSpPr/>
          <p:nvPr/>
        </p:nvSpPr>
        <p:spPr>
          <a:xfrm flipH="true" flipV="false" rot="0">
            <a:off x="14486481" y="4485418"/>
            <a:ext cx="5545639" cy="6060807"/>
          </a:xfrm>
          <a:custGeom>
            <a:avLst/>
            <a:gdLst/>
            <a:ahLst/>
            <a:cxnLst/>
            <a:rect r="r" b="b" t="t" l="l"/>
            <a:pathLst>
              <a:path h="6060807" w="5545639">
                <a:moveTo>
                  <a:pt x="5545638" y="0"/>
                </a:moveTo>
                <a:lnTo>
                  <a:pt x="0" y="0"/>
                </a:lnTo>
                <a:lnTo>
                  <a:pt x="0" y="6060807"/>
                </a:lnTo>
                <a:lnTo>
                  <a:pt x="5545638" y="6060807"/>
                </a:lnTo>
                <a:lnTo>
                  <a:pt x="5545638" y="0"/>
                </a:lnTo>
                <a:close/>
              </a:path>
            </a:pathLst>
          </a:custGeom>
          <a:blipFill>
            <a:blip r:embed="rId6">
              <a:alphaModFix amt="40000"/>
              <a:extLst>
                <a:ext uri="{96DAC541-7B7A-43D3-8B79-37D633B846F1}">
                  <asvg:svgBlip xmlns:asvg="http://schemas.microsoft.com/office/drawing/2016/SVG/main" r:embed="rId7"/>
                </a:ext>
              </a:extLst>
            </a:blip>
            <a:stretch>
              <a:fillRect l="0" t="0" r="0" b="0"/>
            </a:stretch>
          </a:blipFill>
          <a:ln cap="sq">
            <a:noFill/>
            <a:prstDash val="solid"/>
            <a:miter/>
          </a:ln>
        </p:spPr>
      </p:sp>
      <p:grpSp>
        <p:nvGrpSpPr>
          <p:cNvPr name="Group 13" id="13"/>
          <p:cNvGrpSpPr/>
          <p:nvPr/>
        </p:nvGrpSpPr>
        <p:grpSpPr>
          <a:xfrm rot="0">
            <a:off x="6020091" y="7515822"/>
            <a:ext cx="11239209" cy="1717501"/>
            <a:chOff x="0" y="0"/>
            <a:chExt cx="14985613" cy="2290001"/>
          </a:xfrm>
        </p:grpSpPr>
        <p:grpSp>
          <p:nvGrpSpPr>
            <p:cNvPr name="Group 14" id="14"/>
            <p:cNvGrpSpPr/>
            <p:nvPr/>
          </p:nvGrpSpPr>
          <p:grpSpPr>
            <a:xfrm rot="0">
              <a:off x="0" y="0"/>
              <a:ext cx="14985613" cy="2290001"/>
              <a:chOff x="0" y="0"/>
              <a:chExt cx="2960121" cy="452346"/>
            </a:xfrm>
          </p:grpSpPr>
          <p:sp>
            <p:nvSpPr>
              <p:cNvPr name="Freeform 15" id="15"/>
              <p:cNvSpPr/>
              <p:nvPr/>
            </p:nvSpPr>
            <p:spPr>
              <a:xfrm flipH="false" flipV="false" rot="0">
                <a:off x="0" y="0"/>
                <a:ext cx="2960121" cy="452346"/>
              </a:xfrm>
              <a:custGeom>
                <a:avLst/>
                <a:gdLst/>
                <a:ahLst/>
                <a:cxnLst/>
                <a:rect r="r" b="b" t="t" l="l"/>
                <a:pathLst>
                  <a:path h="452346" w="2960121">
                    <a:moveTo>
                      <a:pt x="0" y="0"/>
                    </a:moveTo>
                    <a:lnTo>
                      <a:pt x="2960121" y="0"/>
                    </a:lnTo>
                    <a:lnTo>
                      <a:pt x="2960121" y="452346"/>
                    </a:lnTo>
                    <a:lnTo>
                      <a:pt x="0" y="452346"/>
                    </a:lnTo>
                    <a:close/>
                  </a:path>
                </a:pathLst>
              </a:custGeom>
              <a:solidFill>
                <a:srgbClr val="0B2B3A"/>
              </a:solidFill>
            </p:spPr>
          </p:sp>
          <p:sp>
            <p:nvSpPr>
              <p:cNvPr name="TextBox 16" id="16"/>
              <p:cNvSpPr txBox="true"/>
              <p:nvPr/>
            </p:nvSpPr>
            <p:spPr>
              <a:xfrm>
                <a:off x="0" y="-66675"/>
                <a:ext cx="2960121" cy="519021"/>
              </a:xfrm>
              <a:prstGeom prst="rect">
                <a:avLst/>
              </a:prstGeom>
            </p:spPr>
            <p:txBody>
              <a:bodyPr anchor="ctr" rtlCol="false" tIns="50800" lIns="50800" bIns="50800" rIns="50800"/>
              <a:lstStyle/>
              <a:p>
                <a:pPr algn="ctr">
                  <a:lnSpc>
                    <a:spcPts val="3499"/>
                  </a:lnSpc>
                </a:pPr>
              </a:p>
            </p:txBody>
          </p:sp>
        </p:grpSp>
        <p:sp>
          <p:nvSpPr>
            <p:cNvPr name="TextBox 17" id="17"/>
            <p:cNvSpPr txBox="true"/>
            <p:nvPr/>
          </p:nvSpPr>
          <p:spPr>
            <a:xfrm rot="0">
              <a:off x="352966" y="172392"/>
              <a:ext cx="14279680" cy="1878542"/>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Karena ini adalah mata uang digital, hanya program komputer dan daya komputasi yang diperlukan untuk menciptakan mata uang kripto. Jenis mata uang kripto yang kita lihat terutama ditambang di komputer pribadi disebut Monero</a:t>
              </a:r>
            </a:p>
          </p:txBody>
        </p:sp>
      </p:grpSp>
      <p:grpSp>
        <p:nvGrpSpPr>
          <p:cNvPr name="Group 18" id="18"/>
          <p:cNvGrpSpPr/>
          <p:nvPr/>
        </p:nvGrpSpPr>
        <p:grpSpPr>
          <a:xfrm rot="0">
            <a:off x="6020091" y="4485418"/>
            <a:ext cx="11239209" cy="2537233"/>
            <a:chOff x="0" y="0"/>
            <a:chExt cx="14985613" cy="3382978"/>
          </a:xfrm>
        </p:grpSpPr>
        <p:grpSp>
          <p:nvGrpSpPr>
            <p:cNvPr name="Group 19" id="19"/>
            <p:cNvGrpSpPr/>
            <p:nvPr/>
          </p:nvGrpSpPr>
          <p:grpSpPr>
            <a:xfrm rot="0">
              <a:off x="0" y="0"/>
              <a:ext cx="14985613" cy="3382978"/>
              <a:chOff x="0" y="0"/>
              <a:chExt cx="2960121" cy="668242"/>
            </a:xfrm>
          </p:grpSpPr>
          <p:sp>
            <p:nvSpPr>
              <p:cNvPr name="Freeform 20" id="20"/>
              <p:cNvSpPr/>
              <p:nvPr/>
            </p:nvSpPr>
            <p:spPr>
              <a:xfrm flipH="false" flipV="false" rot="0">
                <a:off x="0" y="0"/>
                <a:ext cx="2960121" cy="668242"/>
              </a:xfrm>
              <a:custGeom>
                <a:avLst/>
                <a:gdLst/>
                <a:ahLst/>
                <a:cxnLst/>
                <a:rect r="r" b="b" t="t" l="l"/>
                <a:pathLst>
                  <a:path h="668242" w="2960121">
                    <a:moveTo>
                      <a:pt x="0" y="0"/>
                    </a:moveTo>
                    <a:lnTo>
                      <a:pt x="2960121" y="0"/>
                    </a:lnTo>
                    <a:lnTo>
                      <a:pt x="2960121" y="668242"/>
                    </a:lnTo>
                    <a:lnTo>
                      <a:pt x="0" y="668242"/>
                    </a:lnTo>
                    <a:close/>
                  </a:path>
                </a:pathLst>
              </a:custGeom>
              <a:solidFill>
                <a:srgbClr val="0B2B3A"/>
              </a:solidFill>
            </p:spPr>
          </p:sp>
          <p:sp>
            <p:nvSpPr>
              <p:cNvPr name="TextBox 21" id="21"/>
              <p:cNvSpPr txBox="true"/>
              <p:nvPr/>
            </p:nvSpPr>
            <p:spPr>
              <a:xfrm>
                <a:off x="0" y="-66675"/>
                <a:ext cx="2960121" cy="734917"/>
              </a:xfrm>
              <a:prstGeom prst="rect">
                <a:avLst/>
              </a:prstGeom>
            </p:spPr>
            <p:txBody>
              <a:bodyPr anchor="ctr" rtlCol="false" tIns="50800" lIns="50800" bIns="50800" rIns="50800"/>
              <a:lstStyle/>
              <a:p>
                <a:pPr algn="ctr">
                  <a:lnSpc>
                    <a:spcPts val="3499"/>
                  </a:lnSpc>
                </a:pPr>
              </a:p>
            </p:txBody>
          </p:sp>
        </p:grpSp>
        <p:sp>
          <p:nvSpPr>
            <p:cNvPr name="TextBox 22" id="22"/>
            <p:cNvSpPr txBox="true"/>
            <p:nvPr/>
          </p:nvSpPr>
          <p:spPr>
            <a:xfrm rot="0">
              <a:off x="352966" y="248980"/>
              <a:ext cx="14279680" cy="2818342"/>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Hal ini biasanya terjadi ketika korban tanpa disadari menginstal program dengan skrip berbahaya yang memungkinkan penjahat dunia maya mengakses komputer atau perangkat lain yang tersambung ke Internet, misalnya dengan mengeklik tautan tak dikenal di email atau mengunjungi situs web yang terinfeksi. Program yang disebut 'penambang koin' kemudian digunakan oleh penjahat untuk membuat, atau 'menambang', mata uang kripto.</a:t>
              </a:r>
            </a:p>
          </p:txBody>
        </p:sp>
      </p:grpSp>
      <p:sp>
        <p:nvSpPr>
          <p:cNvPr name="Freeform 23" id="23"/>
          <p:cNvSpPr/>
          <p:nvPr/>
        </p:nvSpPr>
        <p:spPr>
          <a:xfrm flipH="false" flipV="false" rot="0">
            <a:off x="481573" y="-294948"/>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8"/>
            <a:stretch>
              <a:fillRect l="0" t="0" r="0" b="0"/>
            </a:stretch>
          </a:blipFill>
        </p:spPr>
      </p:sp>
      <p:sp>
        <p:nvSpPr>
          <p:cNvPr name="TextBox 24" id="24"/>
          <p:cNvSpPr txBox="true"/>
          <p:nvPr/>
        </p:nvSpPr>
        <p:spPr>
          <a:xfrm rot="0">
            <a:off x="6553292" y="2415293"/>
            <a:ext cx="8666254" cy="718185"/>
          </a:xfrm>
          <a:prstGeom prst="rect">
            <a:avLst/>
          </a:prstGeom>
        </p:spPr>
        <p:txBody>
          <a:bodyPr anchor="t" rtlCol="false" tIns="0" lIns="0" bIns="0" rIns="0">
            <a:spAutoFit/>
          </a:bodyPr>
          <a:lstStyle/>
          <a:p>
            <a:pPr>
              <a:lnSpc>
                <a:spcPts val="5220"/>
              </a:lnSpc>
            </a:pPr>
            <a:r>
              <a:rPr lang="en-US" sz="6000">
                <a:solidFill>
                  <a:srgbClr val="FFFFFF"/>
                </a:solidFill>
                <a:latin typeface="Saira Condensed Bold"/>
              </a:rPr>
              <a:t>CARA KERJA CRYPTOJACKING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false" flipV="false" rot="774759">
            <a:off x="-2395655" y="2093912"/>
            <a:ext cx="8948947" cy="4396170"/>
          </a:xfrm>
          <a:custGeom>
            <a:avLst/>
            <a:gdLst/>
            <a:ahLst/>
            <a:cxnLst/>
            <a:rect r="r" b="b" t="t" l="l"/>
            <a:pathLst>
              <a:path h="4396170" w="8948947">
                <a:moveTo>
                  <a:pt x="0" y="0"/>
                </a:moveTo>
                <a:lnTo>
                  <a:pt x="8948947" y="0"/>
                </a:lnTo>
                <a:lnTo>
                  <a:pt x="8948947" y="4396170"/>
                </a:lnTo>
                <a:lnTo>
                  <a:pt x="0" y="4396170"/>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710349" y="6881840"/>
            <a:ext cx="4278681" cy="2702714"/>
            <a:chOff x="0" y="0"/>
            <a:chExt cx="1126895" cy="711826"/>
          </a:xfrm>
        </p:grpSpPr>
        <p:sp>
          <p:nvSpPr>
            <p:cNvPr name="Freeform 5" id="5"/>
            <p:cNvSpPr/>
            <p:nvPr/>
          </p:nvSpPr>
          <p:spPr>
            <a:xfrm flipH="false" flipV="false" rot="0">
              <a:off x="0" y="0"/>
              <a:ext cx="1126895" cy="711826"/>
            </a:xfrm>
            <a:custGeom>
              <a:avLst/>
              <a:gdLst/>
              <a:ahLst/>
              <a:cxnLst/>
              <a:rect r="r" b="b" t="t" l="l"/>
              <a:pathLst>
                <a:path h="711826" w="1126895">
                  <a:moveTo>
                    <a:pt x="0" y="0"/>
                  </a:moveTo>
                  <a:lnTo>
                    <a:pt x="1126895" y="0"/>
                  </a:lnTo>
                  <a:lnTo>
                    <a:pt x="1126895" y="711826"/>
                  </a:lnTo>
                  <a:lnTo>
                    <a:pt x="0" y="711826"/>
                  </a:lnTo>
                  <a:close/>
                </a:path>
              </a:pathLst>
            </a:custGeom>
            <a:solidFill>
              <a:srgbClr val="FFFFFF"/>
            </a:solidFill>
          </p:spPr>
        </p:sp>
        <p:sp>
          <p:nvSpPr>
            <p:cNvPr name="TextBox 6" id="6"/>
            <p:cNvSpPr txBox="true"/>
            <p:nvPr/>
          </p:nvSpPr>
          <p:spPr>
            <a:xfrm>
              <a:off x="0" y="-66675"/>
              <a:ext cx="1126895" cy="778501"/>
            </a:xfrm>
            <a:prstGeom prst="rect">
              <a:avLst/>
            </a:prstGeom>
          </p:spPr>
          <p:txBody>
            <a:bodyPr anchor="ctr" rtlCol="false" tIns="50800" lIns="50800" bIns="50800" rIns="50800"/>
            <a:lstStyle/>
            <a:p>
              <a:pPr algn="ctr">
                <a:lnSpc>
                  <a:spcPts val="3499"/>
                </a:lnSpc>
              </a:pPr>
            </a:p>
          </p:txBody>
        </p:sp>
      </p:grpSp>
      <p:grpSp>
        <p:nvGrpSpPr>
          <p:cNvPr name="Group 7" id="7"/>
          <p:cNvGrpSpPr/>
          <p:nvPr/>
        </p:nvGrpSpPr>
        <p:grpSpPr>
          <a:xfrm rot="0">
            <a:off x="1028700" y="3790703"/>
            <a:ext cx="4278681" cy="3091137"/>
            <a:chOff x="0" y="0"/>
            <a:chExt cx="1126895" cy="814127"/>
          </a:xfrm>
        </p:grpSpPr>
        <p:sp>
          <p:nvSpPr>
            <p:cNvPr name="Freeform 8" id="8"/>
            <p:cNvSpPr/>
            <p:nvPr/>
          </p:nvSpPr>
          <p:spPr>
            <a:xfrm flipH="false" flipV="false" rot="0">
              <a:off x="0" y="0"/>
              <a:ext cx="1126895" cy="814127"/>
            </a:xfrm>
            <a:custGeom>
              <a:avLst/>
              <a:gdLst/>
              <a:ahLst/>
              <a:cxnLst/>
              <a:rect r="r" b="b" t="t" l="l"/>
              <a:pathLst>
                <a:path h="814127" w="1126895">
                  <a:moveTo>
                    <a:pt x="0" y="0"/>
                  </a:moveTo>
                  <a:lnTo>
                    <a:pt x="1126895" y="0"/>
                  </a:lnTo>
                  <a:lnTo>
                    <a:pt x="1126895" y="814127"/>
                  </a:lnTo>
                  <a:lnTo>
                    <a:pt x="0" y="814127"/>
                  </a:lnTo>
                  <a:close/>
                </a:path>
              </a:pathLst>
            </a:custGeom>
            <a:solidFill>
              <a:srgbClr val="FFFFFF"/>
            </a:solidFill>
          </p:spPr>
        </p:sp>
        <p:sp>
          <p:nvSpPr>
            <p:cNvPr name="TextBox 9" id="9"/>
            <p:cNvSpPr txBox="true"/>
            <p:nvPr/>
          </p:nvSpPr>
          <p:spPr>
            <a:xfrm>
              <a:off x="0" y="-66675"/>
              <a:ext cx="1126895" cy="880802"/>
            </a:xfrm>
            <a:prstGeom prst="rect">
              <a:avLst/>
            </a:prstGeom>
          </p:spPr>
          <p:txBody>
            <a:bodyPr anchor="ctr" rtlCol="false" tIns="50800" lIns="50800" bIns="50800" rIns="50800"/>
            <a:lstStyle/>
            <a:p>
              <a:pPr algn="ctr">
                <a:lnSpc>
                  <a:spcPts val="3499"/>
                </a:lnSpc>
              </a:pPr>
            </a:p>
          </p:txBody>
        </p:sp>
      </p:grpSp>
      <p:grpSp>
        <p:nvGrpSpPr>
          <p:cNvPr name="Group 10" id="10"/>
          <p:cNvGrpSpPr/>
          <p:nvPr/>
        </p:nvGrpSpPr>
        <p:grpSpPr>
          <a:xfrm rot="0">
            <a:off x="1028700" y="4092328"/>
            <a:ext cx="3960330" cy="5140994"/>
            <a:chOff x="0" y="0"/>
            <a:chExt cx="5280440" cy="6854659"/>
          </a:xfrm>
        </p:grpSpPr>
        <p:pic>
          <p:nvPicPr>
            <p:cNvPr name="Picture 11" id="11"/>
            <p:cNvPicPr>
              <a:picLocks noChangeAspect="true"/>
            </p:cNvPicPr>
            <p:nvPr/>
          </p:nvPicPr>
          <p:blipFill>
            <a:blip r:embed="rId5"/>
            <a:srcRect l="0" t="0" r="22451" b="32930"/>
            <a:stretch>
              <a:fillRect/>
            </a:stretch>
          </p:blipFill>
          <p:spPr>
            <a:xfrm flipH="false" flipV="false">
              <a:off x="0" y="0"/>
              <a:ext cx="5280440" cy="6854659"/>
            </a:xfrm>
            <a:prstGeom prst="rect">
              <a:avLst/>
            </a:prstGeom>
          </p:spPr>
        </p:pic>
      </p:grpSp>
      <p:sp>
        <p:nvSpPr>
          <p:cNvPr name="Freeform 12" id="12"/>
          <p:cNvSpPr/>
          <p:nvPr/>
        </p:nvSpPr>
        <p:spPr>
          <a:xfrm flipH="true" flipV="false" rot="0">
            <a:off x="14486481" y="4485418"/>
            <a:ext cx="5545639" cy="6060807"/>
          </a:xfrm>
          <a:custGeom>
            <a:avLst/>
            <a:gdLst/>
            <a:ahLst/>
            <a:cxnLst/>
            <a:rect r="r" b="b" t="t" l="l"/>
            <a:pathLst>
              <a:path h="6060807" w="5545639">
                <a:moveTo>
                  <a:pt x="5545638" y="0"/>
                </a:moveTo>
                <a:lnTo>
                  <a:pt x="0" y="0"/>
                </a:lnTo>
                <a:lnTo>
                  <a:pt x="0" y="6060807"/>
                </a:lnTo>
                <a:lnTo>
                  <a:pt x="5545638" y="6060807"/>
                </a:lnTo>
                <a:lnTo>
                  <a:pt x="5545638" y="0"/>
                </a:lnTo>
                <a:close/>
              </a:path>
            </a:pathLst>
          </a:custGeom>
          <a:blipFill>
            <a:blip r:embed="rId6">
              <a:alphaModFix amt="40000"/>
              <a:extLst>
                <a:ext uri="{96DAC541-7B7A-43D3-8B79-37D633B846F1}">
                  <asvg:svgBlip xmlns:asvg="http://schemas.microsoft.com/office/drawing/2016/SVG/main" r:embed="rId7"/>
                </a:ext>
              </a:extLst>
            </a:blip>
            <a:stretch>
              <a:fillRect l="0" t="0" r="0" b="0"/>
            </a:stretch>
          </a:blipFill>
          <a:ln cap="sq">
            <a:noFill/>
            <a:prstDash val="solid"/>
            <a:miter/>
          </a:ln>
        </p:spPr>
      </p:sp>
      <p:grpSp>
        <p:nvGrpSpPr>
          <p:cNvPr name="Group 13" id="13"/>
          <p:cNvGrpSpPr/>
          <p:nvPr/>
        </p:nvGrpSpPr>
        <p:grpSpPr>
          <a:xfrm rot="0">
            <a:off x="6020091" y="7515822"/>
            <a:ext cx="11239209" cy="2069926"/>
            <a:chOff x="0" y="0"/>
            <a:chExt cx="14985613" cy="2759901"/>
          </a:xfrm>
        </p:grpSpPr>
        <p:grpSp>
          <p:nvGrpSpPr>
            <p:cNvPr name="Group 14" id="14"/>
            <p:cNvGrpSpPr/>
            <p:nvPr/>
          </p:nvGrpSpPr>
          <p:grpSpPr>
            <a:xfrm rot="0">
              <a:off x="0" y="0"/>
              <a:ext cx="14985613" cy="2759901"/>
              <a:chOff x="0" y="0"/>
              <a:chExt cx="2960121" cy="545166"/>
            </a:xfrm>
          </p:grpSpPr>
          <p:sp>
            <p:nvSpPr>
              <p:cNvPr name="Freeform 15" id="15"/>
              <p:cNvSpPr/>
              <p:nvPr/>
            </p:nvSpPr>
            <p:spPr>
              <a:xfrm flipH="false" flipV="false" rot="0">
                <a:off x="0" y="0"/>
                <a:ext cx="2960121" cy="545166"/>
              </a:xfrm>
              <a:custGeom>
                <a:avLst/>
                <a:gdLst/>
                <a:ahLst/>
                <a:cxnLst/>
                <a:rect r="r" b="b" t="t" l="l"/>
                <a:pathLst>
                  <a:path h="545166" w="2960121">
                    <a:moveTo>
                      <a:pt x="0" y="0"/>
                    </a:moveTo>
                    <a:lnTo>
                      <a:pt x="2960121" y="0"/>
                    </a:lnTo>
                    <a:lnTo>
                      <a:pt x="2960121" y="545166"/>
                    </a:lnTo>
                    <a:lnTo>
                      <a:pt x="0" y="545166"/>
                    </a:lnTo>
                    <a:close/>
                  </a:path>
                </a:pathLst>
              </a:custGeom>
              <a:solidFill>
                <a:srgbClr val="0B2B3A"/>
              </a:solidFill>
            </p:spPr>
          </p:sp>
          <p:sp>
            <p:nvSpPr>
              <p:cNvPr name="TextBox 16" id="16"/>
              <p:cNvSpPr txBox="true"/>
              <p:nvPr/>
            </p:nvSpPr>
            <p:spPr>
              <a:xfrm>
                <a:off x="0" y="-66675"/>
                <a:ext cx="2960121" cy="611841"/>
              </a:xfrm>
              <a:prstGeom prst="rect">
                <a:avLst/>
              </a:prstGeom>
            </p:spPr>
            <p:txBody>
              <a:bodyPr anchor="ctr" rtlCol="false" tIns="50800" lIns="50800" bIns="50800" rIns="50800"/>
              <a:lstStyle/>
              <a:p>
                <a:pPr algn="ctr">
                  <a:lnSpc>
                    <a:spcPts val="3499"/>
                  </a:lnSpc>
                </a:pPr>
              </a:p>
            </p:txBody>
          </p:sp>
        </p:grpSp>
        <p:sp>
          <p:nvSpPr>
            <p:cNvPr name="TextBox 17" id="17"/>
            <p:cNvSpPr txBox="true"/>
            <p:nvPr/>
          </p:nvSpPr>
          <p:spPr>
            <a:xfrm rot="0">
              <a:off x="352966" y="172392"/>
              <a:ext cx="14279680" cy="2348442"/>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Pendekatan cryptojacking alternatif kadang-kadang disebut cryptomining drive-by. Mirip dengan  </a:t>
              </a:r>
              <a:r>
                <a:rPr lang="en-US" sz="2000" u="sng">
                  <a:solidFill>
                    <a:srgbClr val="FFFFFF"/>
                  </a:solidFill>
                  <a:latin typeface="Poppins Medium"/>
                  <a:hlinkClick r:id="rId8" tooltip="https://www.malwarebytes.com/exploits"/>
                </a:rPr>
                <a:t>eksploitasi</a:t>
              </a:r>
              <a:r>
                <a:rPr lang="en-US" sz="2000">
                  <a:solidFill>
                    <a:srgbClr val="FFFFFF"/>
                  </a:solidFill>
                  <a:latin typeface="Poppins Medium"/>
                </a:rPr>
                <a:t> iklan berbahaya , skema ini melibatkan penyematan sepotong kode JavaScript ke dalam halaman web. Setelah itu, ia melakukan penambangan cryptocurrency pada mesin pengguna yang mengunjungi halaman tersebut.</a:t>
              </a:r>
            </a:p>
          </p:txBody>
        </p:sp>
      </p:grpSp>
      <p:grpSp>
        <p:nvGrpSpPr>
          <p:cNvPr name="Group 18" id="18"/>
          <p:cNvGrpSpPr/>
          <p:nvPr/>
        </p:nvGrpSpPr>
        <p:grpSpPr>
          <a:xfrm rot="0">
            <a:off x="6020091" y="4092328"/>
            <a:ext cx="11239209" cy="2889658"/>
            <a:chOff x="0" y="0"/>
            <a:chExt cx="14985613" cy="3852878"/>
          </a:xfrm>
        </p:grpSpPr>
        <p:grpSp>
          <p:nvGrpSpPr>
            <p:cNvPr name="Group 19" id="19"/>
            <p:cNvGrpSpPr/>
            <p:nvPr/>
          </p:nvGrpSpPr>
          <p:grpSpPr>
            <a:xfrm rot="0">
              <a:off x="0" y="0"/>
              <a:ext cx="14985613" cy="3852878"/>
              <a:chOff x="0" y="0"/>
              <a:chExt cx="2960121" cy="761062"/>
            </a:xfrm>
          </p:grpSpPr>
          <p:sp>
            <p:nvSpPr>
              <p:cNvPr name="Freeform 20" id="20"/>
              <p:cNvSpPr/>
              <p:nvPr/>
            </p:nvSpPr>
            <p:spPr>
              <a:xfrm flipH="false" flipV="false" rot="0">
                <a:off x="0" y="0"/>
                <a:ext cx="2960121" cy="761062"/>
              </a:xfrm>
              <a:custGeom>
                <a:avLst/>
                <a:gdLst/>
                <a:ahLst/>
                <a:cxnLst/>
                <a:rect r="r" b="b" t="t" l="l"/>
                <a:pathLst>
                  <a:path h="761062" w="2960121">
                    <a:moveTo>
                      <a:pt x="0" y="0"/>
                    </a:moveTo>
                    <a:lnTo>
                      <a:pt x="2960121" y="0"/>
                    </a:lnTo>
                    <a:lnTo>
                      <a:pt x="2960121" y="761062"/>
                    </a:lnTo>
                    <a:lnTo>
                      <a:pt x="0" y="761062"/>
                    </a:lnTo>
                    <a:close/>
                  </a:path>
                </a:pathLst>
              </a:custGeom>
              <a:solidFill>
                <a:srgbClr val="0B2B3A"/>
              </a:solidFill>
            </p:spPr>
          </p:sp>
          <p:sp>
            <p:nvSpPr>
              <p:cNvPr name="TextBox 21" id="21"/>
              <p:cNvSpPr txBox="true"/>
              <p:nvPr/>
            </p:nvSpPr>
            <p:spPr>
              <a:xfrm>
                <a:off x="0" y="-66675"/>
                <a:ext cx="2960121" cy="827737"/>
              </a:xfrm>
              <a:prstGeom prst="rect">
                <a:avLst/>
              </a:prstGeom>
            </p:spPr>
            <p:txBody>
              <a:bodyPr anchor="ctr" rtlCol="false" tIns="50800" lIns="50800" bIns="50800" rIns="50800"/>
              <a:lstStyle/>
              <a:p>
                <a:pPr algn="ctr">
                  <a:lnSpc>
                    <a:spcPts val="3499"/>
                  </a:lnSpc>
                </a:pPr>
              </a:p>
            </p:txBody>
          </p:sp>
        </p:grpSp>
        <p:sp>
          <p:nvSpPr>
            <p:cNvPr name="TextBox 22" id="22"/>
            <p:cNvSpPr txBox="true"/>
            <p:nvPr/>
          </p:nvSpPr>
          <p:spPr>
            <a:xfrm rot="0">
              <a:off x="352966" y="248980"/>
              <a:ext cx="14279680" cy="3288242"/>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Cryptojackers memiliki lebih dari satu cara untuk memperbudak komputer Anda. Salah satu metode berfungsi seperti malware klasik. Anda mengeklik tautan berbahaya di email dan memuat kode penambangan kripto langsung ke komputer Anda. Setelah komputer Anda terinfeksi, cryptojacker mulai bekerja sepanjang waktu untuk menambang mata uang kripto sambil tetap bersembunyi di latar belakang. Karena berada di PC Anda, virus ini bersifat lokal—ancaman terus-menerus yang telah menginfeksi komputer itu sendiri.</a:t>
              </a:r>
            </a:p>
          </p:txBody>
        </p:sp>
      </p:grpSp>
      <p:sp>
        <p:nvSpPr>
          <p:cNvPr name="Freeform 23" id="23"/>
          <p:cNvSpPr/>
          <p:nvPr/>
        </p:nvSpPr>
        <p:spPr>
          <a:xfrm flipH="false" flipV="false" rot="0">
            <a:off x="449525" y="-693009"/>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9"/>
            <a:stretch>
              <a:fillRect l="0" t="0" r="0" b="0"/>
            </a:stretch>
          </a:blipFill>
        </p:spPr>
      </p:sp>
      <p:sp>
        <p:nvSpPr>
          <p:cNvPr name="TextBox 24" id="24"/>
          <p:cNvSpPr txBox="true"/>
          <p:nvPr/>
        </p:nvSpPr>
        <p:spPr>
          <a:xfrm rot="0">
            <a:off x="6553292" y="2415293"/>
            <a:ext cx="8666254" cy="718185"/>
          </a:xfrm>
          <a:prstGeom prst="rect">
            <a:avLst/>
          </a:prstGeom>
        </p:spPr>
        <p:txBody>
          <a:bodyPr anchor="t" rtlCol="false" tIns="0" lIns="0" bIns="0" rIns="0">
            <a:spAutoFit/>
          </a:bodyPr>
          <a:lstStyle/>
          <a:p>
            <a:pPr>
              <a:lnSpc>
                <a:spcPts val="5220"/>
              </a:lnSpc>
            </a:pPr>
            <a:r>
              <a:rPr lang="en-US" sz="6000">
                <a:solidFill>
                  <a:srgbClr val="FFFFFF"/>
                </a:solidFill>
                <a:latin typeface="Saira Condensed Bold"/>
              </a:rPr>
              <a:t>CARA KERJA CRYPTOJACKING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3982935" y="4984133"/>
            <a:ext cx="2972449" cy="3086100"/>
            <a:chOff x="0" y="0"/>
            <a:chExt cx="782867" cy="812800"/>
          </a:xfrm>
        </p:grpSpPr>
        <p:sp>
          <p:nvSpPr>
            <p:cNvPr name="Freeform 4" id="4"/>
            <p:cNvSpPr/>
            <p:nvPr/>
          </p:nvSpPr>
          <p:spPr>
            <a:xfrm flipH="false" flipV="false" rot="0">
              <a:off x="0" y="0"/>
              <a:ext cx="782867" cy="812800"/>
            </a:xfrm>
            <a:custGeom>
              <a:avLst/>
              <a:gdLst/>
              <a:ahLst/>
              <a:cxnLst/>
              <a:rect r="r" b="b" t="t" l="l"/>
              <a:pathLst>
                <a:path h="812800" w="782867">
                  <a:moveTo>
                    <a:pt x="0" y="0"/>
                  </a:moveTo>
                  <a:lnTo>
                    <a:pt x="782867" y="0"/>
                  </a:lnTo>
                  <a:lnTo>
                    <a:pt x="782867" y="812800"/>
                  </a:lnTo>
                  <a:lnTo>
                    <a:pt x="0" y="812800"/>
                  </a:lnTo>
                  <a:close/>
                </a:path>
              </a:pathLst>
            </a:custGeom>
            <a:solidFill>
              <a:srgbClr val="FFFFFF"/>
            </a:solidFill>
          </p:spPr>
        </p:sp>
        <p:sp>
          <p:nvSpPr>
            <p:cNvPr name="TextBox 5" id="5"/>
            <p:cNvSpPr txBox="true"/>
            <p:nvPr/>
          </p:nvSpPr>
          <p:spPr>
            <a:xfrm>
              <a:off x="0" y="-66675"/>
              <a:ext cx="782867" cy="879475"/>
            </a:xfrm>
            <a:prstGeom prst="rect">
              <a:avLst/>
            </a:prstGeom>
          </p:spPr>
          <p:txBody>
            <a:bodyPr anchor="ctr" rtlCol="false" tIns="50800" lIns="50800" bIns="50800" rIns="50800"/>
            <a:lstStyle/>
            <a:p>
              <a:pPr algn="ctr">
                <a:lnSpc>
                  <a:spcPts val="3499"/>
                </a:lnSpc>
              </a:pPr>
            </a:p>
          </p:txBody>
        </p:sp>
      </p:grpSp>
      <p:grpSp>
        <p:nvGrpSpPr>
          <p:cNvPr name="Group 6" id="6"/>
          <p:cNvGrpSpPr/>
          <p:nvPr/>
        </p:nvGrpSpPr>
        <p:grpSpPr>
          <a:xfrm rot="0">
            <a:off x="13450137" y="5143500"/>
            <a:ext cx="4038046" cy="4114800"/>
            <a:chOff x="0" y="0"/>
            <a:chExt cx="5384061" cy="5486400"/>
          </a:xfrm>
        </p:grpSpPr>
        <p:pic>
          <p:nvPicPr>
            <p:cNvPr name="Picture 7" id="7"/>
            <p:cNvPicPr>
              <a:picLocks noChangeAspect="true"/>
            </p:cNvPicPr>
            <p:nvPr/>
          </p:nvPicPr>
          <p:blipFill>
            <a:blip r:embed="rId3"/>
            <a:srcRect l="25466" t="0" r="25466" b="0"/>
            <a:stretch>
              <a:fillRect/>
            </a:stretch>
          </p:blipFill>
          <p:spPr>
            <a:xfrm flipH="false" flipV="false">
              <a:off x="0" y="0"/>
              <a:ext cx="5384061" cy="5486400"/>
            </a:xfrm>
            <a:prstGeom prst="rect">
              <a:avLst/>
            </a:prstGeom>
          </p:spPr>
        </p:pic>
      </p:grpSp>
      <p:sp>
        <p:nvSpPr>
          <p:cNvPr name="Freeform 8" id="8"/>
          <p:cNvSpPr/>
          <p:nvPr/>
        </p:nvSpPr>
        <p:spPr>
          <a:xfrm flipH="false" flipV="false" rot="4214655">
            <a:off x="-2852606" y="467997"/>
            <a:ext cx="7052466" cy="5103421"/>
          </a:xfrm>
          <a:custGeom>
            <a:avLst/>
            <a:gdLst/>
            <a:ahLst/>
            <a:cxnLst/>
            <a:rect r="r" b="b" t="t" l="l"/>
            <a:pathLst>
              <a:path h="5103421" w="7052466">
                <a:moveTo>
                  <a:pt x="0" y="0"/>
                </a:moveTo>
                <a:lnTo>
                  <a:pt x="7052466" y="0"/>
                </a:lnTo>
                <a:lnTo>
                  <a:pt x="7052466" y="5103421"/>
                </a:lnTo>
                <a:lnTo>
                  <a:pt x="0" y="510342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028700" y="3106091"/>
            <a:ext cx="5986911" cy="3421092"/>
          </a:xfrm>
          <a:custGeom>
            <a:avLst/>
            <a:gdLst/>
            <a:ahLst/>
            <a:cxnLst/>
            <a:rect r="r" b="b" t="t" l="l"/>
            <a:pathLst>
              <a:path h="3421092" w="5986911">
                <a:moveTo>
                  <a:pt x="0" y="0"/>
                </a:moveTo>
                <a:lnTo>
                  <a:pt x="5986911" y="0"/>
                </a:lnTo>
                <a:lnTo>
                  <a:pt x="5986911" y="3421092"/>
                </a:lnTo>
                <a:lnTo>
                  <a:pt x="0" y="3421092"/>
                </a:lnTo>
                <a:lnTo>
                  <a:pt x="0" y="0"/>
                </a:lnTo>
                <a:close/>
              </a:path>
            </a:pathLst>
          </a:custGeom>
          <a:blipFill>
            <a:blip r:embed="rId6"/>
            <a:stretch>
              <a:fillRect l="0" t="0" r="0" b="0"/>
            </a:stretch>
          </a:blipFill>
        </p:spPr>
      </p:sp>
      <p:sp>
        <p:nvSpPr>
          <p:cNvPr name="Freeform 10" id="10"/>
          <p:cNvSpPr/>
          <p:nvPr/>
        </p:nvSpPr>
        <p:spPr>
          <a:xfrm flipH="false" flipV="false" rot="0">
            <a:off x="673627" y="-720396"/>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7"/>
            <a:stretch>
              <a:fillRect l="0" t="0" r="0" b="0"/>
            </a:stretch>
          </a:blipFill>
        </p:spPr>
      </p:sp>
      <p:sp>
        <p:nvSpPr>
          <p:cNvPr name="TextBox 11" id="11"/>
          <p:cNvSpPr txBox="true"/>
          <p:nvPr/>
        </p:nvSpPr>
        <p:spPr>
          <a:xfrm rot="0">
            <a:off x="8087887" y="3210207"/>
            <a:ext cx="9171413" cy="2032635"/>
          </a:xfrm>
          <a:prstGeom prst="rect">
            <a:avLst/>
          </a:prstGeom>
        </p:spPr>
        <p:txBody>
          <a:bodyPr anchor="t" rtlCol="false" tIns="0" lIns="0" bIns="0" rIns="0">
            <a:spAutoFit/>
          </a:bodyPr>
          <a:lstStyle/>
          <a:p>
            <a:pPr algn="r">
              <a:lnSpc>
                <a:spcPts val="5220"/>
              </a:lnSpc>
            </a:pPr>
            <a:r>
              <a:rPr lang="en-US" sz="6000">
                <a:solidFill>
                  <a:srgbClr val="FFFFFF"/>
                </a:solidFill>
                <a:latin typeface="Saira Condensed Bold"/>
              </a:rPr>
              <a:t>SEBERAPA LAZIMKAH CRYPTOJACKING?</a:t>
            </a:r>
          </a:p>
          <a:p>
            <a:pPr algn="r">
              <a:lnSpc>
                <a:spcPts val="5220"/>
              </a:lnSpc>
            </a:pPr>
          </a:p>
        </p:txBody>
      </p:sp>
      <p:sp>
        <p:nvSpPr>
          <p:cNvPr name="TextBox 12" id="12"/>
          <p:cNvSpPr txBox="true"/>
          <p:nvPr/>
        </p:nvSpPr>
        <p:spPr>
          <a:xfrm rot="0">
            <a:off x="1028700" y="6795470"/>
            <a:ext cx="10903060" cy="2482850"/>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Selama beberapa tahun terakhir, cryptojacking telah menjadi jenis ancaman yang cukup umum, popularitasnya melonjak pada tahun 2017 dan 2018. Pada bulan Februari 2018, Malwarebytes Labs menerbitkan bahwa  </a:t>
            </a:r>
            <a:r>
              <a:rPr lang="en-US" sz="2000" u="sng">
                <a:solidFill>
                  <a:srgbClr val="FFFFFF"/>
                </a:solidFill>
                <a:latin typeface="Poppins Medium"/>
                <a:hlinkClick r:id="rId8" tooltip="https://www.malwarebytes.com/blog/cybercrime/2018/02/state-malicious-cryptomining/"/>
              </a:rPr>
              <a:t>cryptomining berbahaya telah menjadi jenis deteksi yang paling umum</a:t>
            </a:r>
            <a:r>
              <a:rPr lang="en-US" sz="2000">
                <a:solidFill>
                  <a:srgbClr val="FFFFFF"/>
                </a:solidFill>
                <a:latin typeface="Poppins Medium"/>
              </a:rPr>
              <a:t>  sejak September 2017. Pada bulan Oktober 2017, Fortune menyarankan bahwa  </a:t>
            </a:r>
            <a:r>
              <a:rPr lang="en-US" sz="2000" u="sng">
                <a:solidFill>
                  <a:srgbClr val="FFFFFF"/>
                </a:solidFill>
                <a:latin typeface="Poppins Medium"/>
                <a:hlinkClick r:id="rId9" tooltip="https://fortune.com/crypto/2017/10/23/bitcoin-monero-cryptocurrency-mining-security-threat/"/>
              </a:rPr>
              <a:t>cryptojacking adalah ancaman keamanan besar berikutnya</a:t>
            </a:r>
            <a:r>
              <a:rPr lang="en-US" sz="2000">
                <a:solidFill>
                  <a:srgbClr val="FFFFFF"/>
                </a:solidFill>
                <a:latin typeface="Poppins Medium"/>
              </a:rPr>
              <a:t> . Pada kuartal pertama tahun 2018, kami melihat peningkatan deteksi malware cryptojacking berbasis Android sebesar 4.000 persen.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grpSp>
        <p:nvGrpSpPr>
          <p:cNvPr name="Group 3" id="3"/>
          <p:cNvGrpSpPr/>
          <p:nvPr/>
        </p:nvGrpSpPr>
        <p:grpSpPr>
          <a:xfrm rot="0">
            <a:off x="13982935" y="4984133"/>
            <a:ext cx="2972449" cy="3086100"/>
            <a:chOff x="0" y="0"/>
            <a:chExt cx="782867" cy="812800"/>
          </a:xfrm>
        </p:grpSpPr>
        <p:sp>
          <p:nvSpPr>
            <p:cNvPr name="Freeform 4" id="4"/>
            <p:cNvSpPr/>
            <p:nvPr/>
          </p:nvSpPr>
          <p:spPr>
            <a:xfrm flipH="false" flipV="false" rot="0">
              <a:off x="0" y="0"/>
              <a:ext cx="782867" cy="812800"/>
            </a:xfrm>
            <a:custGeom>
              <a:avLst/>
              <a:gdLst/>
              <a:ahLst/>
              <a:cxnLst/>
              <a:rect r="r" b="b" t="t" l="l"/>
              <a:pathLst>
                <a:path h="812800" w="782867">
                  <a:moveTo>
                    <a:pt x="0" y="0"/>
                  </a:moveTo>
                  <a:lnTo>
                    <a:pt x="782867" y="0"/>
                  </a:lnTo>
                  <a:lnTo>
                    <a:pt x="782867" y="812800"/>
                  </a:lnTo>
                  <a:lnTo>
                    <a:pt x="0" y="812800"/>
                  </a:lnTo>
                  <a:close/>
                </a:path>
              </a:pathLst>
            </a:custGeom>
            <a:solidFill>
              <a:srgbClr val="FFFFFF"/>
            </a:solidFill>
          </p:spPr>
        </p:sp>
        <p:sp>
          <p:nvSpPr>
            <p:cNvPr name="TextBox 5" id="5"/>
            <p:cNvSpPr txBox="true"/>
            <p:nvPr/>
          </p:nvSpPr>
          <p:spPr>
            <a:xfrm>
              <a:off x="0" y="-66675"/>
              <a:ext cx="782867" cy="879475"/>
            </a:xfrm>
            <a:prstGeom prst="rect">
              <a:avLst/>
            </a:prstGeom>
          </p:spPr>
          <p:txBody>
            <a:bodyPr anchor="ctr" rtlCol="false" tIns="50800" lIns="50800" bIns="50800" rIns="50800"/>
            <a:lstStyle/>
            <a:p>
              <a:pPr algn="ctr">
                <a:lnSpc>
                  <a:spcPts val="3499"/>
                </a:lnSpc>
              </a:pPr>
            </a:p>
          </p:txBody>
        </p:sp>
      </p:grpSp>
      <p:grpSp>
        <p:nvGrpSpPr>
          <p:cNvPr name="Group 6" id="6"/>
          <p:cNvGrpSpPr/>
          <p:nvPr/>
        </p:nvGrpSpPr>
        <p:grpSpPr>
          <a:xfrm rot="0">
            <a:off x="14150626" y="5143500"/>
            <a:ext cx="3108674" cy="4114800"/>
            <a:chOff x="0" y="0"/>
            <a:chExt cx="4144898" cy="5486400"/>
          </a:xfrm>
        </p:grpSpPr>
        <p:pic>
          <p:nvPicPr>
            <p:cNvPr name="Picture 7" id="7"/>
            <p:cNvPicPr>
              <a:picLocks noChangeAspect="true"/>
            </p:cNvPicPr>
            <p:nvPr/>
          </p:nvPicPr>
          <p:blipFill>
            <a:blip r:embed="rId3"/>
            <a:srcRect l="24785" t="0" r="24785" b="0"/>
            <a:stretch>
              <a:fillRect/>
            </a:stretch>
          </p:blipFill>
          <p:spPr>
            <a:xfrm flipH="false" flipV="false">
              <a:off x="0" y="0"/>
              <a:ext cx="4144898" cy="5486400"/>
            </a:xfrm>
            <a:prstGeom prst="rect">
              <a:avLst/>
            </a:prstGeom>
          </p:spPr>
        </p:pic>
      </p:grpSp>
      <p:sp>
        <p:nvSpPr>
          <p:cNvPr name="Freeform 8" id="8"/>
          <p:cNvSpPr/>
          <p:nvPr/>
        </p:nvSpPr>
        <p:spPr>
          <a:xfrm flipH="false" flipV="false" rot="4214655">
            <a:off x="-2852606" y="467997"/>
            <a:ext cx="7052466" cy="5103421"/>
          </a:xfrm>
          <a:custGeom>
            <a:avLst/>
            <a:gdLst/>
            <a:ahLst/>
            <a:cxnLst/>
            <a:rect r="r" b="b" t="t" l="l"/>
            <a:pathLst>
              <a:path h="5103421" w="7052466">
                <a:moveTo>
                  <a:pt x="0" y="0"/>
                </a:moveTo>
                <a:lnTo>
                  <a:pt x="7052466" y="0"/>
                </a:lnTo>
                <a:lnTo>
                  <a:pt x="7052466" y="5103421"/>
                </a:lnTo>
                <a:lnTo>
                  <a:pt x="0" y="510342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02072" y="-667363"/>
            <a:ext cx="3864983" cy="3826487"/>
          </a:xfrm>
          <a:custGeom>
            <a:avLst/>
            <a:gdLst/>
            <a:ahLst/>
            <a:cxnLst/>
            <a:rect r="r" b="b" t="t" l="l"/>
            <a:pathLst>
              <a:path h="3826487" w="3864983">
                <a:moveTo>
                  <a:pt x="0" y="0"/>
                </a:moveTo>
                <a:lnTo>
                  <a:pt x="3864983" y="0"/>
                </a:lnTo>
                <a:lnTo>
                  <a:pt x="3864983" y="3826487"/>
                </a:lnTo>
                <a:lnTo>
                  <a:pt x="0" y="3826487"/>
                </a:lnTo>
                <a:lnTo>
                  <a:pt x="0" y="0"/>
                </a:lnTo>
                <a:close/>
              </a:path>
            </a:pathLst>
          </a:custGeom>
          <a:blipFill>
            <a:blip r:embed="rId6"/>
            <a:stretch>
              <a:fillRect l="0" t="0" r="0" b="0"/>
            </a:stretch>
          </a:blipFill>
        </p:spPr>
      </p:sp>
      <p:sp>
        <p:nvSpPr>
          <p:cNvPr name="TextBox 10" id="10"/>
          <p:cNvSpPr txBox="true"/>
          <p:nvPr/>
        </p:nvSpPr>
        <p:spPr>
          <a:xfrm rot="0">
            <a:off x="8087887" y="3210207"/>
            <a:ext cx="9171413" cy="2032635"/>
          </a:xfrm>
          <a:prstGeom prst="rect">
            <a:avLst/>
          </a:prstGeom>
        </p:spPr>
        <p:txBody>
          <a:bodyPr anchor="t" rtlCol="false" tIns="0" lIns="0" bIns="0" rIns="0">
            <a:spAutoFit/>
          </a:bodyPr>
          <a:lstStyle/>
          <a:p>
            <a:pPr algn="r">
              <a:lnSpc>
                <a:spcPts val="5220"/>
              </a:lnSpc>
            </a:pPr>
            <a:r>
              <a:rPr lang="en-US" sz="6000">
                <a:solidFill>
                  <a:srgbClr val="FFFFFF"/>
                </a:solidFill>
                <a:latin typeface="Saira Condensed Bold"/>
              </a:rPr>
              <a:t>BAGAIMANA CARA MELINDUNGI DIRI SAYA DARI CRYPTOJACKING?</a:t>
            </a:r>
          </a:p>
          <a:p>
            <a:pPr algn="r">
              <a:lnSpc>
                <a:spcPts val="5220"/>
              </a:lnSpc>
            </a:pPr>
          </a:p>
        </p:txBody>
      </p:sp>
      <p:sp>
        <p:nvSpPr>
          <p:cNvPr name="TextBox 11" id="11"/>
          <p:cNvSpPr txBox="true"/>
          <p:nvPr/>
        </p:nvSpPr>
        <p:spPr>
          <a:xfrm rot="0">
            <a:off x="1331493" y="4917458"/>
            <a:ext cx="10903060" cy="3540125"/>
          </a:xfrm>
          <a:prstGeom prst="rect">
            <a:avLst/>
          </a:prstGeom>
        </p:spPr>
        <p:txBody>
          <a:bodyPr anchor="t" rtlCol="false" tIns="0" lIns="0" bIns="0" rIns="0">
            <a:spAutoFit/>
          </a:bodyPr>
          <a:lstStyle/>
          <a:p>
            <a:pPr algn="just">
              <a:lnSpc>
                <a:spcPts val="2800"/>
              </a:lnSpc>
            </a:pPr>
            <a:r>
              <a:rPr lang="en-US" sz="2000">
                <a:solidFill>
                  <a:srgbClr val="FFFFFF"/>
                </a:solidFill>
                <a:latin typeface="Poppins Medium"/>
              </a:rPr>
              <a:t>Baik Anda telah mengalami cryptojacked secara lokal di sistem Anda, atau melalui browser, akan sulit untuk mendeteksi intrusi secara manual setelah kejadian tersebut. Demikian pula, menemukan asal mula penggunaan CPU yang tinggi bisa jadi sulit. Prosesnya mungkin menyembunyikan dirinya sendiri atau menyamar sebagai sesuatu yang sah untuk menghalangi Anda menghentikan penyalahgunaan. Sebagai bonus bagi para cryptojackers, ketika komputer Anda berjalan pada kapasitas maksimum, komputer akan berjalan sangat lambat, dan oleh karena itu lebih sulit untuk memecahkan masalah. Seperti semua tindakan pencegahan malware lainnya, lebih baik memasang keamanan sebelum Anda menjadi korban.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
        <p:nvSpPr>
          <p:cNvPr name="Freeform 3" id="3"/>
          <p:cNvSpPr/>
          <p:nvPr/>
        </p:nvSpPr>
        <p:spPr>
          <a:xfrm flipH="true" flipV="true" rot="0">
            <a:off x="-3362459" y="-1512108"/>
            <a:ext cx="6994113" cy="8229600"/>
          </a:xfrm>
          <a:custGeom>
            <a:avLst/>
            <a:gdLst/>
            <a:ahLst/>
            <a:cxnLst/>
            <a:rect r="r" b="b" t="t" l="l"/>
            <a:pathLst>
              <a:path h="8229600" w="6994113">
                <a:moveTo>
                  <a:pt x="6994113" y="8229600"/>
                </a:moveTo>
                <a:lnTo>
                  <a:pt x="0" y="8229600"/>
                </a:lnTo>
                <a:lnTo>
                  <a:pt x="0" y="0"/>
                </a:lnTo>
                <a:lnTo>
                  <a:pt x="6994113" y="0"/>
                </a:lnTo>
                <a:lnTo>
                  <a:pt x="6994113" y="8229600"/>
                </a:lnTo>
                <a:close/>
              </a:path>
            </a:pathLst>
          </a:custGeom>
          <a:blipFill>
            <a:blip r:embed="rId3"/>
            <a:stretch>
              <a:fillRect l="0" t="0" r="0" b="0"/>
            </a:stretch>
          </a:blipFill>
        </p:spPr>
      </p:sp>
      <p:sp>
        <p:nvSpPr>
          <p:cNvPr name="Freeform 4" id="4"/>
          <p:cNvSpPr/>
          <p:nvPr/>
        </p:nvSpPr>
        <p:spPr>
          <a:xfrm flipH="false" flipV="false" rot="0">
            <a:off x="14934519" y="3562860"/>
            <a:ext cx="6994113" cy="8229600"/>
          </a:xfrm>
          <a:custGeom>
            <a:avLst/>
            <a:gdLst/>
            <a:ahLst/>
            <a:cxnLst/>
            <a:rect r="r" b="b" t="t" l="l"/>
            <a:pathLst>
              <a:path h="8229600" w="6994113">
                <a:moveTo>
                  <a:pt x="0" y="0"/>
                </a:moveTo>
                <a:lnTo>
                  <a:pt x="6994113" y="0"/>
                </a:lnTo>
                <a:lnTo>
                  <a:pt x="699411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5976852" y="1976352"/>
            <a:ext cx="6334297" cy="6334297"/>
          </a:xfrm>
          <a:custGeom>
            <a:avLst/>
            <a:gdLst/>
            <a:ahLst/>
            <a:cxnLst/>
            <a:rect r="r" b="b" t="t" l="l"/>
            <a:pathLst>
              <a:path h="6334297" w="6334297">
                <a:moveTo>
                  <a:pt x="0" y="0"/>
                </a:moveTo>
                <a:lnTo>
                  <a:pt x="6334296" y="0"/>
                </a:lnTo>
                <a:lnTo>
                  <a:pt x="6334296" y="6334296"/>
                </a:lnTo>
                <a:lnTo>
                  <a:pt x="0" y="6334296"/>
                </a:lnTo>
                <a:lnTo>
                  <a:pt x="0" y="0"/>
                </a:lnTo>
                <a:close/>
              </a:path>
            </a:pathLst>
          </a:custGeom>
          <a:blipFill>
            <a:blip r:embed="rId4">
              <a:alphaModFix amt="59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806063" y="3745229"/>
            <a:ext cx="8675873" cy="3234691"/>
          </a:xfrm>
          <a:prstGeom prst="rect">
            <a:avLst/>
          </a:prstGeom>
        </p:spPr>
        <p:txBody>
          <a:bodyPr anchor="t" rtlCol="false" tIns="0" lIns="0" bIns="0" rIns="0">
            <a:spAutoFit/>
          </a:bodyPr>
          <a:lstStyle/>
          <a:p>
            <a:pPr algn="ctr">
              <a:lnSpc>
                <a:spcPts val="12180"/>
              </a:lnSpc>
            </a:pPr>
            <a:r>
              <a:rPr lang="en-US" sz="14000">
                <a:solidFill>
                  <a:srgbClr val="FFFFFF"/>
                </a:solidFill>
                <a:latin typeface="Saira Condensed Bold"/>
              </a:rPr>
              <a:t>TERIMA KASIH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DAGCi7mGinQ</dc:identifier>
  <dcterms:modified xsi:type="dcterms:W3CDTF">2011-08-01T06:04:30Z</dcterms:modified>
  <cp:revision>1</cp:revision>
  <dc:title>Hijau Dan Biru Modern Teknologi Masa Depan Presentation</dc:title>
</cp:coreProperties>
</file>

<file path=docProps/thumbnail.jpeg>
</file>